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11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722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31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5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049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60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15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33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397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2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37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659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2634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06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9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700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434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495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32F83-E2D6-43CE-986F-2B1383C5086E}" type="datetimeFigureOut">
              <a:rPr lang="hr-HR" smtClean="0"/>
              <a:pPr/>
              <a:t>14.9.2018.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DA35F-99D5-4048-B04B-71A6B640E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56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Pedagoške mjere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07819" y="4221088"/>
            <a:ext cx="4122981" cy="882119"/>
          </a:xfrm>
        </p:spPr>
        <p:txBody>
          <a:bodyPr>
            <a:noAutofit/>
          </a:bodyPr>
          <a:lstStyle/>
          <a:p>
            <a:pPr algn="r"/>
            <a:r>
              <a:rPr lang="hr-HR" sz="2400" dirty="0" smtClean="0"/>
              <a:t>Prezentaciju pripremila: </a:t>
            </a:r>
          </a:p>
          <a:p>
            <a:pPr algn="r"/>
            <a:r>
              <a:rPr lang="hr-HR" sz="2400" dirty="0" smtClean="0"/>
              <a:t>Tanja Martinić</a:t>
            </a:r>
          </a:p>
          <a:p>
            <a:pPr algn="r"/>
            <a:r>
              <a:rPr lang="hr-HR" sz="2400" dirty="0" smtClean="0"/>
              <a:t>školska pedagoginja</a:t>
            </a:r>
          </a:p>
          <a:p>
            <a:pPr algn="r"/>
            <a:endParaRPr lang="hr-HR" sz="2400" dirty="0" smtClean="0"/>
          </a:p>
          <a:p>
            <a:pPr algn="ctr"/>
            <a:r>
              <a:rPr lang="hr-HR" dirty="0" smtClean="0"/>
              <a:t>Supetar, 29.ožujka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189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Osobito teško neprihvatljivo ponašanje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Krivotvorenje pisane ili elektroničke službene dokumentacije </a:t>
            </a:r>
          </a:p>
          <a:p>
            <a:r>
              <a:rPr lang="hr-HR" sz="2400" dirty="0" smtClean="0"/>
              <a:t>Objavljivanje materijala elektroničkim ili drugim putem- povreda ugleda, časti i dostojanstva</a:t>
            </a:r>
          </a:p>
          <a:p>
            <a:r>
              <a:rPr lang="hr-HR" sz="2400" dirty="0" smtClean="0"/>
              <a:t>Teška krađa</a:t>
            </a:r>
          </a:p>
          <a:p>
            <a:r>
              <a:rPr lang="hr-HR" sz="2400" dirty="0" smtClean="0"/>
              <a:t>Ugrožavanje sigurnosti korištenjem oružja ili opasnih predmeta</a:t>
            </a:r>
          </a:p>
          <a:p>
            <a:r>
              <a:rPr lang="hr-HR" sz="2400" dirty="0" smtClean="0"/>
              <a:t>Nasilno ponašanje koje je rezultiralo teškim emocionalnim ili fizičkim posljedicama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86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Izostanci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Pedagoška mjera izriče se i zbog neopravdanih izostanaka s nastave</a:t>
            </a:r>
          </a:p>
          <a:p>
            <a:r>
              <a:rPr lang="hr-HR" sz="2400" dirty="0" smtClean="0"/>
              <a:t>Neopravdani izostanak: nije dostavljena liječnička ispričnica ili ispričnica koju je potpisao roditelj</a:t>
            </a:r>
          </a:p>
          <a:p>
            <a:r>
              <a:rPr lang="hr-HR" sz="2400" dirty="0" smtClean="0"/>
              <a:t>Rok za opravdanje izostanaka: 5 dana od povratka na nastavu (čl. 105 Statuta)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4031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Opomena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Izriče se nakon drugog evidentiranog oblika lakšeg neprihvatljivog ponašanja ili u slučaju 0.5 % neopravdanih izostanaka ukupnog broja sati</a:t>
            </a:r>
          </a:p>
          <a:p>
            <a:pPr marL="45720" indent="0">
              <a:buNone/>
            </a:pPr>
            <a:endParaRPr lang="hr-HR" sz="2400" dirty="0" smtClean="0"/>
          </a:p>
          <a:p>
            <a:r>
              <a:rPr lang="hr-HR" sz="2400" dirty="0" smtClean="0"/>
              <a:t>Izricanje u roku od 15 dana od dana saznanja za neprihvatljivo ponašanje</a:t>
            </a:r>
          </a:p>
          <a:p>
            <a:endParaRPr lang="hr-HR" sz="2400" dirty="0"/>
          </a:p>
          <a:p>
            <a:r>
              <a:rPr lang="hr-HR" sz="2400" dirty="0" smtClean="0"/>
              <a:t>Izriče je razrednik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165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Izriče se zbog težeg neprihvatljivog ponašanja ili u slučaju neopravdanog izostanka više od 1 % nastavnih sati od ukupnog broja sati</a:t>
            </a:r>
          </a:p>
          <a:p>
            <a:endParaRPr lang="hr-HR" sz="2400" dirty="0"/>
          </a:p>
          <a:p>
            <a:r>
              <a:rPr lang="hr-HR" sz="2400" dirty="0" smtClean="0"/>
              <a:t>Izricanje u roku od 15 dana od dana saznanja za neprihvatljivo ponašanje učenika </a:t>
            </a:r>
          </a:p>
          <a:p>
            <a:endParaRPr lang="hr-HR" sz="2400" dirty="0"/>
          </a:p>
          <a:p>
            <a:r>
              <a:rPr lang="hr-HR" sz="2400" dirty="0" smtClean="0"/>
              <a:t>Izriče ga Razredno vijeće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9758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Strogi ukor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Izriče se zbog teškog neprihvatljivog ponašanja ili u slučaju više od 1.5 % neopravdanih izostanaka od ukupnog broja sati</a:t>
            </a:r>
          </a:p>
          <a:p>
            <a:endParaRPr lang="hr-HR" sz="2400" dirty="0"/>
          </a:p>
          <a:p>
            <a:r>
              <a:rPr lang="hr-HR" sz="2400" dirty="0" smtClean="0"/>
              <a:t>Izricanje u roku od 30 dana od dana saznanja za neprihvatljivo ponašanje učenika</a:t>
            </a:r>
          </a:p>
          <a:p>
            <a:endParaRPr lang="hr-HR" sz="2400" dirty="0"/>
          </a:p>
          <a:p>
            <a:r>
              <a:rPr lang="hr-HR" sz="2400" dirty="0" smtClean="0"/>
              <a:t>Izriče ga Učiteljsko vijeće</a:t>
            </a:r>
          </a:p>
          <a:p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24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Preseljenje u drugu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8410" y="2492896"/>
            <a:ext cx="6347714" cy="38807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Izriče se zbog osobito teškog neprihvatljivog ponašanja</a:t>
            </a:r>
          </a:p>
          <a:p>
            <a:endParaRPr lang="hr-HR" sz="2400" dirty="0"/>
          </a:p>
          <a:p>
            <a:r>
              <a:rPr lang="hr-HR" sz="2400" dirty="0" smtClean="0"/>
              <a:t>Izricanje u roku od 60 dana od dana saznanja za neprihvatljivo ponašanje</a:t>
            </a:r>
          </a:p>
          <a:p>
            <a:endParaRPr lang="hr-HR" sz="2400" dirty="0"/>
          </a:p>
          <a:p>
            <a:r>
              <a:rPr lang="hr-HR" sz="2400" dirty="0" smtClean="0"/>
              <a:t>Izriče ga ravnatelj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6182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Izricanje pedagoške mjere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Potrebno voditi računa o: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sihofizičkoj razvijenosti i osobinama</a:t>
            </a:r>
          </a:p>
          <a:p>
            <a:r>
              <a:rPr lang="hr-HR" sz="2400" dirty="0"/>
              <a:t>r</a:t>
            </a:r>
            <a:r>
              <a:rPr lang="hr-HR" sz="2400" dirty="0" smtClean="0"/>
              <a:t>anijem ponašanju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kolnostima događaja</a:t>
            </a:r>
          </a:p>
          <a:p>
            <a:endParaRPr lang="hr-HR" sz="2400" dirty="0"/>
          </a:p>
          <a:p>
            <a:r>
              <a:rPr lang="hr-HR" sz="2400" dirty="0" smtClean="0"/>
              <a:t>Omogućiti učeniku izjašnjavanje o događaju</a:t>
            </a:r>
          </a:p>
          <a:p>
            <a:pPr marL="0" indent="0">
              <a:buNone/>
            </a:pPr>
            <a:r>
              <a:rPr lang="hr-HR" sz="2400" dirty="0" smtClean="0"/>
              <a:t>Upoznavanje roditelja s odlukom i svim radnjama</a:t>
            </a:r>
          </a:p>
          <a:p>
            <a:pPr marL="4572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7892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Može se izreći i bez izjašnjavanja učenika ukoliko se ne odazove pozivu razrednika ili stručne službe</a:t>
            </a:r>
          </a:p>
          <a:p>
            <a:endParaRPr lang="hr-HR" sz="2400" dirty="0"/>
          </a:p>
          <a:p>
            <a:r>
              <a:rPr lang="hr-HR" sz="2400" dirty="0" smtClean="0"/>
              <a:t>Ukoliko se roditelj ne odazove usmenom i pisanom pozivu na razgovor, također se izriče bez prethodnog upoznavanja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410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Potrebne su bilješke iz pedagoške dokumentacije ili službene bilješke stručnih suradnika i ravnatelja te u slučaju potrebe drugih nadležnih institucija</a:t>
            </a:r>
          </a:p>
          <a:p>
            <a:endParaRPr lang="hr-HR" sz="2400" dirty="0"/>
          </a:p>
          <a:p>
            <a:r>
              <a:rPr lang="hr-HR" sz="2400" dirty="0" smtClean="0"/>
              <a:t>Zapisnik razgovora s roditeljem</a:t>
            </a:r>
          </a:p>
          <a:p>
            <a:endParaRPr lang="hr-HR" sz="2400" dirty="0"/>
          </a:p>
          <a:p>
            <a:r>
              <a:rPr lang="hr-HR" sz="2400" dirty="0" smtClean="0"/>
              <a:t>Obrazloženje: obrazac OŠ Supetar: mjesto, vrijeme, način neprihvatljivog ponašanja i poduzete preventivne mjere.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47451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Rješenje o pedagoškoj mjeri- dostaviti roditeljima poštom</a:t>
            </a:r>
          </a:p>
          <a:p>
            <a:r>
              <a:rPr lang="hr-HR" sz="2400" dirty="0" smtClean="0"/>
              <a:t>Pravo žalbe u roku od 3 dana od primitka Rješenja</a:t>
            </a:r>
          </a:p>
          <a:p>
            <a:r>
              <a:rPr lang="hr-HR" sz="2400" dirty="0" smtClean="0"/>
              <a:t>Ista pedagoška mjera može se izreći dva puta tijekom godine</a:t>
            </a:r>
          </a:p>
          <a:p>
            <a:r>
              <a:rPr lang="hr-HR" sz="2400" dirty="0" smtClean="0"/>
              <a:t>U slučaju ponavljanja istog ponašanja izriče se sljedeća teža mjera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41810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Pedagoške mjere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Pravilnik o kriterijima za izricanje pedagoških mjera (NN 152./14)</a:t>
            </a:r>
          </a:p>
          <a:p>
            <a:pPr marL="45720" indent="0">
              <a:buNone/>
            </a:pPr>
            <a:endParaRPr lang="hr-HR" sz="2400" dirty="0" smtClean="0"/>
          </a:p>
          <a:p>
            <a:r>
              <a:rPr lang="hr-HR" sz="2400" dirty="0" smtClean="0"/>
              <a:t>Statut OŠ Supetar</a:t>
            </a:r>
          </a:p>
          <a:p>
            <a:pPr marL="45720" indent="0">
              <a:buNone/>
            </a:pPr>
            <a:endParaRPr lang="hr-HR" sz="2400" dirty="0" smtClean="0"/>
          </a:p>
          <a:p>
            <a:r>
              <a:rPr lang="hr-HR" sz="2400" dirty="0" smtClean="0"/>
              <a:t>Pedagoške mjere izriču se zbog povrede dužnosti, neispunjavanja obveza, nasilničkog ponašanja i drugih neprihvatljivih ponašanja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8249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Slikovni rezultat za thank you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5736"/>
            <a:ext cx="8064896" cy="62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24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Pedagoške mjere u osnovnoj školi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Opomena</a:t>
            </a:r>
          </a:p>
          <a:p>
            <a:endParaRPr lang="hr-HR" sz="2400" dirty="0"/>
          </a:p>
          <a:p>
            <a:r>
              <a:rPr lang="hr-HR" sz="2400" dirty="0" smtClean="0"/>
              <a:t>Ukor</a:t>
            </a:r>
          </a:p>
          <a:p>
            <a:endParaRPr lang="hr-HR" sz="2400" dirty="0"/>
          </a:p>
          <a:p>
            <a:r>
              <a:rPr lang="hr-HR" sz="2400" dirty="0" smtClean="0"/>
              <a:t>Strogi ukor</a:t>
            </a:r>
          </a:p>
          <a:p>
            <a:endParaRPr lang="hr-HR" sz="2400" dirty="0"/>
          </a:p>
          <a:p>
            <a:r>
              <a:rPr lang="hr-HR" sz="2400" dirty="0" smtClean="0"/>
              <a:t>Preseljenje u drugu školu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531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Neprihvatljiva ponašanja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Lakše neprihvatljivo ponašanje</a:t>
            </a:r>
          </a:p>
          <a:p>
            <a:endParaRPr lang="hr-HR" sz="2400" dirty="0"/>
          </a:p>
          <a:p>
            <a:r>
              <a:rPr lang="hr-HR" sz="2400" dirty="0" smtClean="0"/>
              <a:t>Teže neprihvatljivo ponašanje</a:t>
            </a:r>
          </a:p>
          <a:p>
            <a:endParaRPr lang="hr-HR" sz="2400" dirty="0"/>
          </a:p>
          <a:p>
            <a:r>
              <a:rPr lang="hr-HR" sz="2400" dirty="0" smtClean="0"/>
              <a:t>Teško neprihvatljivo ponašanje</a:t>
            </a:r>
          </a:p>
          <a:p>
            <a:endParaRPr lang="hr-HR" sz="2400" dirty="0"/>
          </a:p>
          <a:p>
            <a:r>
              <a:rPr lang="hr-HR" sz="2400" dirty="0" smtClean="0"/>
              <a:t>Osobito teško neprihvatljivo ponašanje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482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Lakše neprihvatljivo ponašanje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800" dirty="0" smtClean="0"/>
              <a:t>Ometanje odgojno-obrazovnog rada</a:t>
            </a:r>
          </a:p>
          <a:p>
            <a:r>
              <a:rPr lang="hr-HR" sz="2800" dirty="0" smtClean="0"/>
              <a:t>Onečišćenje školskog prostora i okoliša</a:t>
            </a:r>
          </a:p>
          <a:p>
            <a:r>
              <a:rPr lang="hr-HR" sz="2800" dirty="0" smtClean="0"/>
              <a:t>Oštećenje školske imovine</a:t>
            </a:r>
          </a:p>
          <a:p>
            <a:r>
              <a:rPr lang="hr-HR" sz="2800" dirty="0" smtClean="0"/>
              <a:t>Nedopušteno korištenje informacijsko-komunikacijskih uređaja tijekom odgojno-obrazovnog rada</a:t>
            </a:r>
          </a:p>
          <a:p>
            <a:r>
              <a:rPr lang="hr-HR" sz="2800" dirty="0" smtClean="0"/>
              <a:t>Pomaganje ulaska neovlaštenih osoba u školski prostor</a:t>
            </a:r>
          </a:p>
          <a:p>
            <a:r>
              <a:rPr lang="hr-HR" sz="2800" dirty="0" smtClean="0"/>
              <a:t>Uznemirivanje učenika ili radnika škole i nakon upozorenja</a:t>
            </a:r>
          </a:p>
          <a:p>
            <a:r>
              <a:rPr lang="hr-HR" sz="2800" dirty="0" smtClean="0"/>
              <a:t>Korištenje nedopuštenih izvora podataka u svrhu prepisivanja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9501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Teže neprihvatljivo ponašanje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Ometanje odgojno-obrazovnog rada- onemogućavanje rada</a:t>
            </a:r>
          </a:p>
          <a:p>
            <a:r>
              <a:rPr lang="hr-HR" sz="2400" dirty="0" smtClean="0"/>
              <a:t>Povreda dostojanstva- omalovažavanje, vrijeđanje…</a:t>
            </a:r>
          </a:p>
          <a:p>
            <a:r>
              <a:rPr lang="hr-HR" sz="2400" dirty="0" smtClean="0"/>
              <a:t>Unošenje ili konzumiranje </a:t>
            </a:r>
            <a:r>
              <a:rPr lang="hr-HR" sz="2400" dirty="0" err="1" smtClean="0"/>
              <a:t>psihoaktivnih</a:t>
            </a:r>
            <a:r>
              <a:rPr lang="hr-HR" sz="2400" dirty="0" smtClean="0"/>
              <a:t> sredstava u školu</a:t>
            </a:r>
          </a:p>
          <a:p>
            <a:r>
              <a:rPr lang="hr-HR" sz="2400" dirty="0" smtClean="0"/>
              <a:t>Namjerno uništavanje imovine nanošenjem veće štete</a:t>
            </a:r>
          </a:p>
          <a:p>
            <a:r>
              <a:rPr lang="hr-HR" sz="2400" dirty="0" smtClean="0"/>
              <a:t>Prikrivanje nasilnih oblika ponašanja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40309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Udaranje, sudjelovanje u tučnjavi- ugrožavanje sigurnosti bez težih posljedica</a:t>
            </a:r>
          </a:p>
          <a:p>
            <a:r>
              <a:rPr lang="hr-HR" sz="2400" dirty="0" smtClean="0"/>
              <a:t>Korištenje ili zlouporaba podataka drugog učenika iz pedagoške dokumentacije</a:t>
            </a:r>
          </a:p>
          <a:p>
            <a:r>
              <a:rPr lang="hr-HR" sz="2400" dirty="0" smtClean="0"/>
              <a:t>Klađenje ili kockanje u prostorima škole</a:t>
            </a:r>
          </a:p>
          <a:p>
            <a:r>
              <a:rPr lang="hr-HR" sz="2400" dirty="0" smtClean="0"/>
              <a:t>Prisvajanje tuđe stvari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515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Teško neprihvatljivo ponašanje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Izazivanje i poticanje nasilnog ponašanja </a:t>
            </a:r>
          </a:p>
          <a:p>
            <a:r>
              <a:rPr lang="hr-HR" sz="2400" dirty="0" smtClean="0"/>
              <a:t>Nasilno ponašanje koje nije rezultiralo težim posljedicama</a:t>
            </a:r>
          </a:p>
          <a:p>
            <a:r>
              <a:rPr lang="hr-HR" sz="2400" dirty="0" smtClean="0"/>
              <a:t>Krivotvorenje ispričnica ili ispitnih materijala</a:t>
            </a:r>
          </a:p>
          <a:p>
            <a:r>
              <a:rPr lang="hr-HR" sz="2400" dirty="0" smtClean="0"/>
              <a:t>Neovlašteno korištenje tuđih podataka za pristup elektronskim bazama podataka škole</a:t>
            </a:r>
          </a:p>
          <a:p>
            <a:r>
              <a:rPr lang="hr-HR" sz="2400" dirty="0" smtClean="0"/>
              <a:t>Krađa tuđe stvari</a:t>
            </a:r>
          </a:p>
          <a:p>
            <a:r>
              <a:rPr lang="hr-HR" sz="2400" dirty="0" smtClean="0"/>
              <a:t>Poticanje grupnog govora mržnje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6532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Uništavanje službene dokumentacije škole</a:t>
            </a:r>
          </a:p>
          <a:p>
            <a:r>
              <a:rPr lang="hr-HR" sz="2400" dirty="0" smtClean="0"/>
              <a:t>Prisila drugog učenika na neprihvatljivo ponašanje ili iznuda</a:t>
            </a:r>
          </a:p>
          <a:p>
            <a:r>
              <a:rPr lang="hr-HR" sz="2400" dirty="0" smtClean="0"/>
              <a:t>Unošenje oružja ili opasnih predmeta u prostor škole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4036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367</TotalTime>
  <Words>597</Words>
  <Application>Microsoft Office PowerPoint</Application>
  <PresentationFormat>Prikaz na zaslonu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Organic</vt:lpstr>
      <vt:lpstr>Pedagoške mjere</vt:lpstr>
      <vt:lpstr>Pedagoške mjere</vt:lpstr>
      <vt:lpstr>Pedagoške mjere u osnovnoj školi</vt:lpstr>
      <vt:lpstr>Neprihvatljiva ponašanja</vt:lpstr>
      <vt:lpstr>Lakše neprihvatljivo ponašanje</vt:lpstr>
      <vt:lpstr>Teže neprihvatljivo ponašanje</vt:lpstr>
      <vt:lpstr>Slajd 7</vt:lpstr>
      <vt:lpstr>Teško neprihvatljivo ponašanje</vt:lpstr>
      <vt:lpstr>Slajd 9</vt:lpstr>
      <vt:lpstr>Osobito teško neprihvatljivo ponašanje</vt:lpstr>
      <vt:lpstr>Izostanci</vt:lpstr>
      <vt:lpstr>Opomena </vt:lpstr>
      <vt:lpstr>Ukor</vt:lpstr>
      <vt:lpstr>Strogi ukor</vt:lpstr>
      <vt:lpstr>Preseljenje u drugu školu</vt:lpstr>
      <vt:lpstr>Izricanje pedagoške mjere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Pedagoške mjere</dc:title>
  <dc:creator>Ravnateljica</dc:creator>
  <cp:lastModifiedBy>Alda</cp:lastModifiedBy>
  <cp:revision>20</cp:revision>
  <dcterms:created xsi:type="dcterms:W3CDTF">2018-03-20T08:18:30Z</dcterms:created>
  <dcterms:modified xsi:type="dcterms:W3CDTF">2018-09-14T08:08:14Z</dcterms:modified>
</cp:coreProperties>
</file>